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39"/>
  </p:notesMasterIdLst>
  <p:handoutMasterIdLst>
    <p:handoutMasterId r:id="rId40"/>
  </p:handoutMasterIdLst>
  <p:sldIdLst>
    <p:sldId id="270" r:id="rId17"/>
    <p:sldId id="575" r:id="rId18"/>
    <p:sldId id="554" r:id="rId19"/>
    <p:sldId id="581" r:id="rId20"/>
    <p:sldId id="3042" r:id="rId21"/>
    <p:sldId id="262" r:id="rId22"/>
    <p:sldId id="3048" r:id="rId23"/>
    <p:sldId id="2664" r:id="rId24"/>
    <p:sldId id="3046" r:id="rId25"/>
    <p:sldId id="3047" r:id="rId26"/>
    <p:sldId id="3049" r:id="rId27"/>
    <p:sldId id="3031" r:id="rId28"/>
    <p:sldId id="3032" r:id="rId29"/>
    <p:sldId id="261" r:id="rId30"/>
    <p:sldId id="3033" r:id="rId31"/>
    <p:sldId id="2986" r:id="rId32"/>
    <p:sldId id="577" r:id="rId33"/>
    <p:sldId id="3043" r:id="rId34"/>
    <p:sldId id="265" r:id="rId35"/>
    <p:sldId id="266" r:id="rId36"/>
    <p:sldId id="3044" r:id="rId37"/>
    <p:sldId id="267" r:id="rId38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888888"/>
    <a:srgbClr val="990000"/>
    <a:srgbClr val="03447C"/>
    <a:srgbClr val="054783"/>
    <a:srgbClr val="D9D9D9"/>
    <a:srgbClr val="FFFFFF"/>
    <a:srgbClr val="000000"/>
    <a:srgbClr val="E9002F"/>
    <a:srgbClr val="59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5" autoAdjust="0"/>
    <p:restoredTop sz="95694" autoAdjust="0"/>
  </p:normalViewPr>
  <p:slideViewPr>
    <p:cSldViewPr snapToGrid="0" snapToObjects="1">
      <p:cViewPr varScale="1">
        <p:scale>
          <a:sx n="103" d="100"/>
          <a:sy n="103" d="100"/>
        </p:scale>
        <p:origin x="192" y="536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60503F2-DAEB-BA4C-A473-03AD228CD1B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36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0.jpeg"/><Relationship Id="rId4" Type="http://schemas.openxmlformats.org/officeDocument/2006/relationships/hyperlink" Target="https://youtu.be/j2m5YMnHvQQ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www.youtube.com/watch?v=vHHBptK2RUo" TargetMode="External"/><Relationship Id="rId7" Type="http://schemas.openxmlformats.org/officeDocument/2006/relationships/image" Target="../media/image62.png"/><Relationship Id="rId2" Type="http://schemas.openxmlformats.org/officeDocument/2006/relationships/hyperlink" Target="http://dataxu.com/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www.di.ens.fr/~cousot/COUSOTpapers/POPL77.s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youtube.com/watch?v=vHHBptK2RUo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5.png"/><Relationship Id="rId4" Type="http://schemas.openxmlformats.org/officeDocument/2006/relationships/hyperlink" Target="https://www.youtube.com/watch?v=IBlfJerAcR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Seamans,_von_Braun_and_President_Kennedy_at_Cape_Canaveral_-_GPN-2000-001843.jpg" TargetMode="External"/><Relationship Id="rId3" Type="http://schemas.openxmlformats.org/officeDocument/2006/relationships/hyperlink" Target="https://www.nasa.gov/missions/shuttle/iss_china.html" TargetMode="External"/><Relationship Id="rId7" Type="http://schemas.openxmlformats.org/officeDocument/2006/relationships/image" Target="../media/image2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globaltimes.cn/page/202106/1227198.shtml" TargetMode="External"/><Relationship Id="rId5" Type="http://schemas.openxmlformats.org/officeDocument/2006/relationships/hyperlink" Target="https://history.nasa.gov/sp4801-chapter7.pdf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321751?seq=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 fontScale="90000"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代数化建构与评估系统设计方案的理论与案例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2021-10-14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err="1"/>
              <a:t>AoS</a:t>
            </a:r>
            <a:r>
              <a:rPr lang="en-US" dirty="0"/>
              <a:t> Methodology</a:t>
            </a:r>
            <a:r>
              <a:rPr lang="zh-CN" altLang="en-US" dirty="0"/>
              <a:t>： </a:t>
            </a:r>
            <a:r>
              <a:rPr dirty="0" err="1"/>
              <a:t>系统代数的方法论</a:t>
            </a:r>
            <a:endParaRPr dirty="0"/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110460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</a:t>
            </a:r>
            <a:r>
              <a:rPr sz="1200" dirty="0"/>
              <a:t>： </a:t>
            </a:r>
            <a:r>
              <a:rPr sz="1200" dirty="0" err="1"/>
              <a:t>以代数的语言逻辑，表述</a:t>
            </a:r>
            <a:r>
              <a:rPr sz="1200" dirty="0"/>
              <a:t>(Represent)</a:t>
            </a:r>
            <a:r>
              <a:rPr sz="1200" dirty="0" err="1"/>
              <a:t>系统的参与对象与交互关系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命名空间：为系统的参与对象</a:t>
            </a:r>
            <a:r>
              <a:rPr sz="1200" dirty="0"/>
              <a:t>(Object)</a:t>
            </a:r>
            <a:r>
              <a:rPr lang="zh-CN" altLang="en-US" sz="1200" dirty="0"/>
              <a:t>，</a:t>
            </a:r>
            <a:r>
              <a:rPr lang="en-TW" sz="1200" dirty="0"/>
              <a:t>互动过程(Process)</a:t>
            </a:r>
            <a:r>
              <a:rPr lang="zh-CN" altLang="en-US" sz="1200" dirty="0"/>
              <a:t> 和网络结构（</a:t>
            </a:r>
            <a:r>
              <a:rPr lang="en-US" altLang="zh-CN" sz="1200" dirty="0"/>
              <a:t>Network</a:t>
            </a:r>
            <a:r>
              <a:rPr lang="zh-CN" altLang="en-US" sz="1200" dirty="0"/>
              <a:t>）</a:t>
            </a:r>
            <a:r>
              <a:rPr sz="1200" dirty="0" err="1"/>
              <a:t>命名（赋予严谨的算元命名规则</a:t>
            </a:r>
            <a:r>
              <a:rPr sz="1200" dirty="0"/>
              <a:t>）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表述关系：以</a:t>
            </a:r>
            <a:r>
              <a:rPr lang="en-TW" sz="1200" dirty="0"/>
              <a:t>三类</a:t>
            </a:r>
            <a:r>
              <a:rPr sz="1200" dirty="0" err="1"/>
              <a:t>代数算符，表达算元（Object）之间的交互关系，并表述复合关系的结构</a:t>
            </a:r>
            <a:r>
              <a:rPr sz="1200" dirty="0"/>
              <a:t>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CAC3F-776A-9C4F-93EC-3380DFC9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43" y="2333629"/>
            <a:ext cx="9935476" cy="21907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B6C577-3D69-6B45-B461-F0DC4B571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481" y="4735131"/>
            <a:ext cx="6019800" cy="2019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03A94D-D435-F44E-BD65-F003741C49AC}"/>
              </a:ext>
            </a:extLst>
          </p:cNvPr>
          <p:cNvSpPr txBox="1"/>
          <p:nvPr/>
        </p:nvSpPr>
        <p:spPr>
          <a:xfrm>
            <a:off x="5761255" y="6205586"/>
            <a:ext cx="1410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Post-condition = True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EEF32A-678E-BF4A-AD1C-D949901E8B19}"/>
              </a:ext>
            </a:extLst>
          </p:cNvPr>
          <p:cNvSpPr txBox="1"/>
          <p:nvPr/>
        </p:nvSpPr>
        <p:spPr>
          <a:xfrm>
            <a:off x="5701944" y="5208749"/>
            <a:ext cx="14750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/>
              <a:t>Pre-condition := {t &lt; 5}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/>
              <a:t>Property Domain Specification</a:t>
            </a:r>
            <a:r>
              <a:rPr lang="zh-CN" altLang="en-US" dirty="0"/>
              <a:t>： 代数表达式的运算规则</a:t>
            </a:r>
            <a:endParaRPr dirty="0"/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110460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Property Domain</a:t>
            </a:r>
            <a:r>
              <a:rPr sz="1200" dirty="0"/>
              <a:t>： </a:t>
            </a:r>
            <a:r>
              <a:rPr lang="en-TW" sz="1200" dirty="0"/>
              <a:t>令</a:t>
            </a:r>
            <a:r>
              <a:rPr lang="zh-CN" altLang="en-US" sz="1200" dirty="0"/>
              <a:t> </a:t>
            </a:r>
            <a:r>
              <a:rPr lang="en-US" altLang="zh-CN" sz="1200" dirty="0"/>
              <a:t>P</a:t>
            </a:r>
            <a:r>
              <a:rPr lang="zh-CN" altLang="en-US" sz="1200" dirty="0"/>
              <a:t>为</a:t>
            </a:r>
            <a:r>
              <a:rPr lang="en-US" altLang="zh-CN" sz="1200" dirty="0"/>
              <a:t>Backus </a:t>
            </a:r>
            <a:r>
              <a:rPr lang="en-US" altLang="zh-CN" sz="1200" dirty="0" err="1"/>
              <a:t>Naur</a:t>
            </a:r>
            <a:r>
              <a:rPr lang="en-US" altLang="zh-CN" sz="1200" dirty="0"/>
              <a:t> Form </a:t>
            </a:r>
            <a:r>
              <a:rPr lang="zh-CN" altLang="en-US" sz="1200" dirty="0"/>
              <a:t>的字串数据领域域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</a:t>
            </a:r>
            <a:r>
              <a:rPr sz="1200" dirty="0"/>
              <a:t>：</a:t>
            </a:r>
            <a:r>
              <a:rPr lang="en-TW" sz="1200" dirty="0"/>
              <a:t>PROP, EXPR, VAR, … 为保留字串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运算规则</a:t>
            </a:r>
            <a:r>
              <a:rPr sz="1200" dirty="0"/>
              <a:t>：</a:t>
            </a:r>
            <a:r>
              <a:rPr lang="en-TW" sz="1200" dirty="0"/>
              <a:t>merge, substitute, delete, interp 为算符</a:t>
            </a:r>
            <a:r>
              <a:rPr sz="1200" dirty="0"/>
              <a:t>。</a:t>
            </a: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5586330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120797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206" y="1915127"/>
            <a:ext cx="5956346" cy="3789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962A4-9493-804A-82FB-C2DEFF6FD082}"/>
              </a:ext>
            </a:extLst>
          </p:cNvPr>
          <p:cNvSpPr txBox="1"/>
          <p:nvPr/>
        </p:nvSpPr>
        <p:spPr>
          <a:xfrm>
            <a:off x="1475476" y="5704558"/>
            <a:ext cx="349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https://youtu.be/j2m5YMnHvQQ</a:t>
            </a:r>
            <a:endParaRPr lang="en-TW" dirty="0"/>
          </a:p>
        </p:txBody>
      </p:sp>
      <p:pic>
        <p:nvPicPr>
          <p:cNvPr id="6" name="Picture 2" descr="Abstract Interpretation for Program Verification (ft. Viktor Kuncak) -  YouTube">
            <a:hlinkClick r:id="rId4"/>
            <a:extLst>
              <a:ext uri="{FF2B5EF4-FFF2-40B4-BE49-F238E27FC236}">
                <a16:creationId xmlns:a16="http://schemas.microsoft.com/office/drawing/2014/main" id="{E1F13FEE-3B1F-8740-8B38-042E2936FF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213" t="6432" r="2937" b="5706"/>
          <a:stretch/>
        </p:blipFill>
        <p:spPr bwMode="auto">
          <a:xfrm>
            <a:off x="1149177" y="1915127"/>
            <a:ext cx="4151871" cy="354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12079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函数与多项式的运算可以用箭头完成</a:t>
            </a:r>
            <a:endParaRPr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651" y="1939518"/>
            <a:ext cx="6011333" cy="3166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/>
              <a:t>Algebraic Methodology</a:t>
            </a:r>
            <a:r>
              <a:rPr lang="zh-CN" altLang="en-US" dirty="0"/>
              <a:t>： </a:t>
            </a:r>
            <a:r>
              <a:rPr dirty="0" err="1"/>
              <a:t>代数</a:t>
            </a:r>
            <a:r>
              <a:rPr lang="en-US" dirty="0" err="1"/>
              <a:t>运算与模型空间的</a:t>
            </a:r>
            <a:r>
              <a:rPr lang="en-TW" dirty="0"/>
              <a:t>封闭性</a:t>
            </a:r>
            <a:endParaRPr dirty="0"/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11046088" cy="124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系统代数的边界：代数的封闭</a:t>
            </a:r>
            <a:r>
              <a:rPr lang="en-TW" sz="1200" dirty="0"/>
              <a:t>特</a:t>
            </a:r>
            <a:r>
              <a:rPr sz="1200" dirty="0" err="1"/>
              <a:t>性</a:t>
            </a:r>
            <a:r>
              <a:rPr sz="1200" dirty="0"/>
              <a:t>(Closure property)</a:t>
            </a:r>
            <a:r>
              <a:rPr lang="en-TW" sz="1200" dirty="0"/>
              <a:t>可用</a:t>
            </a:r>
            <a:r>
              <a:rPr lang="en-US" sz="1200" dirty="0" err="1"/>
              <a:t>网络路径</a:t>
            </a:r>
            <a:r>
              <a:rPr sz="1200" dirty="0" err="1"/>
              <a:t>的可达性（Reachability</a:t>
            </a:r>
            <a:r>
              <a:rPr sz="1200" dirty="0"/>
              <a:t>）</a:t>
            </a:r>
            <a:r>
              <a:rPr lang="en-TW" sz="1200" dirty="0"/>
              <a:t>来执行运算</a:t>
            </a:r>
            <a:r>
              <a:rPr sz="1200" dirty="0"/>
              <a:t>，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可达性</a:t>
            </a:r>
            <a:r>
              <a:rPr sz="1200" dirty="0"/>
              <a:t>：</a:t>
            </a:r>
            <a:r>
              <a:rPr lang="en-TW" sz="1200" dirty="0"/>
              <a:t>Petri Net </a:t>
            </a:r>
            <a:r>
              <a:rPr sz="1200" dirty="0" err="1"/>
              <a:t>的表达形式和语意，适用于凸显系统的</a:t>
            </a:r>
            <a:r>
              <a:rPr lang="en-US" sz="1200" dirty="0" err="1"/>
              <a:t>并发动态行为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系统生成步骤：编码</a:t>
            </a:r>
            <a:r>
              <a:rPr sz="1200" dirty="0"/>
              <a:t>(Encode), </a:t>
            </a:r>
            <a:r>
              <a:rPr sz="1200" dirty="0" err="1"/>
              <a:t>枚举</a:t>
            </a:r>
            <a:r>
              <a:rPr sz="1200" dirty="0"/>
              <a:t>(Enumerate), </a:t>
            </a:r>
            <a:r>
              <a:rPr sz="1200" dirty="0" err="1"/>
              <a:t>评估</a:t>
            </a:r>
            <a:r>
              <a:rPr sz="1200" dirty="0"/>
              <a:t>(Evaluate), 3E </a:t>
            </a:r>
            <a:r>
              <a:rPr sz="1200" dirty="0" err="1"/>
              <a:t>语言算符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代数化元语言：所有特定领域的系统描述语言，均可根据上述的</a:t>
            </a:r>
            <a:r>
              <a:rPr sz="1200" dirty="0"/>
              <a:t> 3E </a:t>
            </a:r>
            <a:r>
              <a:rPr sz="1200" dirty="0" err="1"/>
              <a:t>语言算符，编码，枚举，并评估（比对计算结果</a:t>
            </a:r>
            <a:r>
              <a:rPr sz="1200" dirty="0"/>
              <a:t>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16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代数封闭性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5198" y="1544594"/>
            <a:ext cx="6155470" cy="4453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103459" y="212692"/>
            <a:ext cx="4498347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3733" dirty="0"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没有专用工具的情况</a:t>
            </a:r>
          </a:p>
        </p:txBody>
      </p:sp>
      <p:sp>
        <p:nvSpPr>
          <p:cNvPr id="10" name="矩形 35"/>
          <p:cNvSpPr>
            <a:spLocks noChangeArrowheads="1"/>
          </p:cNvSpPr>
          <p:nvPr/>
        </p:nvSpPr>
        <p:spPr bwMode="auto">
          <a:xfrm>
            <a:off x="700787" y="6112815"/>
            <a:ext cx="107951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s-ES" sz="36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用</a:t>
            </a:r>
            <a:r>
              <a:rPr lang="zh-CN" altLang="en-US" sz="36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“</a:t>
            </a:r>
            <a:r>
              <a:rPr lang="zh-CN" altLang="es-ES" sz="36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自动机</a:t>
            </a:r>
            <a:r>
              <a:rPr lang="es-ES" sz="36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”</a:t>
            </a:r>
            <a:r>
              <a:rPr lang="es-ES" sz="36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表述可行的太空船登月的轨道</a:t>
            </a:r>
            <a:r>
              <a:rPr lang="es-ES" sz="3600" b="1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技术方案</a:t>
            </a:r>
            <a:endParaRPr lang="es-ES" sz="36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57F86-95CE-0540-BDFD-6178BF5E7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1" r="54682"/>
          <a:stretch/>
        </p:blipFill>
        <p:spPr>
          <a:xfrm>
            <a:off x="796095" y="1330066"/>
            <a:ext cx="3101546" cy="2383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CCE40-481D-3544-9D4B-9841E97C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43" r="3079"/>
          <a:stretch/>
        </p:blipFill>
        <p:spPr>
          <a:xfrm>
            <a:off x="796095" y="4004577"/>
            <a:ext cx="3101546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8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12079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为排列组合空间设计的计算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（记账）</a:t>
            </a:r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工具</a:t>
            </a:r>
            <a:endParaRPr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基于系统代数的建模工具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Integrated Development Environment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(Encoding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）、枚举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(Enumerating)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、评估</a:t>
            </a:r>
            <a:r>
              <a:rPr lang="en-US" altLang="zh-CN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(Evaluating)</a:t>
            </a:r>
            <a:r>
              <a:rPr lang="zh-CN" altLang="en-US" sz="12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三位一体的“系统描述语言” 开发工具</a:t>
            </a:r>
            <a:endParaRPr lang="en-US" altLang="zh-CN" sz="12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系统代数AoS的应用案例</a:t>
            </a:r>
            <a:r>
              <a:rPr dirty="0"/>
              <a:t>：</a:t>
            </a:r>
          </a:p>
        </p:txBody>
      </p:sp>
      <p:sp>
        <p:nvSpPr>
          <p:cNvPr id="12794" name="内容占位符 2"/>
          <p:cNvSpPr txBox="1"/>
          <p:nvPr/>
        </p:nvSpPr>
        <p:spPr>
          <a:xfrm>
            <a:off x="481392" y="1043808"/>
            <a:ext cx="11046088" cy="2757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目前，在业界有哪些案例，包括正在使用AoS的项目，或者已经完成的项目</a:t>
            </a:r>
            <a:endParaRPr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/>
              <a:t>MIT </a:t>
            </a:r>
            <a:r>
              <a:rPr sz="1200" dirty="0" err="1"/>
              <a:t>用</a:t>
            </a:r>
            <a:r>
              <a:rPr sz="1200" dirty="0"/>
              <a:t> </a:t>
            </a:r>
            <a:r>
              <a:rPr sz="1200" dirty="0" err="1"/>
              <a:t>AoS击败波音公司</a:t>
            </a:r>
            <a:r>
              <a:rPr sz="1200" dirty="0"/>
              <a:t>(Boeing)</a:t>
            </a:r>
            <a:r>
              <a:rPr sz="1200" dirty="0" err="1"/>
              <a:t>争取到了NASA的两年科研项目</a:t>
            </a:r>
            <a:endParaRPr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AoS的开发团队，成立了</a:t>
            </a:r>
            <a:r>
              <a:rPr sz="1200" u="sng" dirty="0" err="1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DataXu.com</a:t>
            </a:r>
            <a:r>
              <a:rPr sz="1200" dirty="0"/>
              <a:t> ，</a:t>
            </a:r>
            <a:r>
              <a:rPr sz="1200" dirty="0" err="1"/>
              <a:t>专注在</a:t>
            </a:r>
            <a:r>
              <a:rPr lang="en-TW" sz="1200" dirty="0"/>
              <a:t>移动终端广告投放</a:t>
            </a:r>
            <a:r>
              <a:rPr sz="1200" dirty="0" err="1"/>
              <a:t>的应用领域，建立了实时广告领域的信息交易标准语言，后来卖给了</a:t>
            </a:r>
            <a:r>
              <a:rPr sz="1200" dirty="0"/>
              <a:t> </a:t>
            </a:r>
            <a:r>
              <a:rPr sz="1200"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"/>
              </a:rPr>
              <a:t>Roku.com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从这些项目中，是否达成项目立项之初的初衷或者目标，或者有哪些经验总结</a:t>
            </a:r>
            <a:r>
              <a:rPr sz="1200" dirty="0"/>
              <a:t>……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系统的建模复杂程度度，可通过命名空间的管理来规范</a:t>
            </a:r>
            <a:r>
              <a:rPr sz="1200" dirty="0"/>
              <a:t> （</a:t>
            </a:r>
            <a:r>
              <a:rPr sz="1200" dirty="0" err="1"/>
              <a:t>从而可严谨地，通过建模语言的词汇的管理来控制建模工具的复杂程度</a:t>
            </a:r>
            <a:r>
              <a:rPr sz="1200" dirty="0"/>
              <a:t>）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表述系统的复杂特性，需要一个万用的元语言来词汇量，从而降低建模难度与系统复杂度需求</a:t>
            </a:r>
            <a:r>
              <a:rPr sz="1200" dirty="0"/>
              <a:t>，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适合特定领域的系统描述语言（Domain</a:t>
            </a:r>
            <a:r>
              <a:rPr sz="1200" dirty="0"/>
              <a:t> Specific Language， DSL），可通过3E方法，编码、枚举、评估</a:t>
            </a:r>
          </a:p>
          <a:p>
            <a:pPr marL="1828918" lvl="3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/>
              <a:t>在2019年，Patrick </a:t>
            </a:r>
            <a:r>
              <a:rPr sz="1200" dirty="0" err="1"/>
              <a:t>Cousot</a:t>
            </a:r>
            <a:r>
              <a:rPr sz="1200" dirty="0"/>
              <a:t> 的演讲中（</a:t>
            </a:r>
            <a:r>
              <a:rPr sz="1200"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A2I</a:t>
            </a:r>
            <a:r>
              <a:rPr sz="1200" dirty="0"/>
              <a:t>），</a:t>
            </a:r>
            <a:r>
              <a:rPr sz="1200" dirty="0" err="1"/>
              <a:t>就提出了如何使用抽象解释的计算方法，自动地处理模型空间的表述正确性等的问题</a:t>
            </a:r>
            <a:r>
              <a:rPr sz="1200" dirty="0"/>
              <a:t>。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项目的初衷是解决规模化的系统建构与评估的问题，后来的多个应用基本上论证了这个方法论的方向的可行性与有效性</a:t>
            </a:r>
            <a:r>
              <a:rPr sz="1200" dirty="0"/>
              <a:t>。</a:t>
            </a:r>
          </a:p>
        </p:txBody>
      </p:sp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7097D67D-FB36-664D-B2C7-DB7B3F425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244" y="4029426"/>
            <a:ext cx="5163757" cy="130640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CE68375F-BE5C-6248-922B-7602AFDBE3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820" y="5565058"/>
            <a:ext cx="1760630" cy="1170239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8F3DBAB0-EE14-1F45-87FB-B2A8E4176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168" y="5707640"/>
            <a:ext cx="2523636" cy="847862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A629B181-F40D-7B49-8017-CAAA80C3E8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3938" y="5583000"/>
            <a:ext cx="1517230" cy="1067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ED1C5B-DAB0-344B-B8E6-791C48FD0BEA}"/>
              </a:ext>
            </a:extLst>
          </p:cNvPr>
          <p:cNvSpPr txBox="1"/>
          <p:nvPr/>
        </p:nvSpPr>
        <p:spPr>
          <a:xfrm>
            <a:off x="4076168" y="5342874"/>
            <a:ext cx="34099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i="1" dirty="0">
                <a:hlinkClick r:id="rId4"/>
              </a:rPr>
              <a:t>4</a:t>
            </a:r>
            <a:r>
              <a:rPr lang="en-US" sz="900" i="1" baseline="30000" dirty="0">
                <a:hlinkClick r:id="rId4"/>
              </a:rPr>
              <a:t>th</a:t>
            </a:r>
            <a:r>
              <a:rPr lang="en-US" sz="900" i="1" dirty="0">
                <a:hlinkClick r:id="rId4"/>
              </a:rPr>
              <a:t> POPL</a:t>
            </a:r>
            <a:r>
              <a:rPr lang="en-US" sz="900" dirty="0">
                <a:hlinkClick r:id="rId4"/>
              </a:rPr>
              <a:t>, pages 238-252, Los Angeles, CA, 1977. ACM Press.</a:t>
            </a:r>
            <a:endParaRPr lang="en-TW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Next Steps ： Searching for Invariants（通过计算持续精炼系统的不变性）</a:t>
            </a:r>
          </a:p>
        </p:txBody>
      </p:sp>
      <p:sp>
        <p:nvSpPr>
          <p:cNvPr id="12802" name="内容占位符 2"/>
          <p:cNvSpPr txBox="1"/>
          <p:nvPr/>
        </p:nvSpPr>
        <p:spPr>
          <a:xfrm>
            <a:off x="506793" y="1097455"/>
            <a:ext cx="11046088" cy="339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在实际使用中存在哪些优势，哪些劣势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在现实的应用环境中，数据的采集与认证，在云服务的技术不断成熟过程中，从瓶颈成为了常态。</a:t>
            </a:r>
          </a:p>
          <a:p>
            <a: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20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下一步改进的方向是什么…….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使用云原生的软件架构，建立从边缘计算到超级计算的知识管理平台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思维定式若不可避免，则应建立在可泛用于所有时空尺度的抽象规则之上 （表述结构标准的万用性， Universal Data Abstraction）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根据代数与拓扑等抽象关系的逻辑，建立对系统编码、枚举、评估的元语言标准。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根据元语言标准，梳理系统特征的表述策略，同时避免因文化或技术的差异，放大决策者比较系统设计方案的偏见或冲突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判别冲突来自系统结构还是参与方的故意行为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建构包括人群组织行为的系统测试方法论 （Extreme Learning Process, XLP)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结合</a:t>
            </a:r>
            <a:r>
              <a:rPr sz="1200">
                <a:latin typeface="Arial Black"/>
                <a:ea typeface="Arial Black"/>
                <a:cs typeface="Arial Black"/>
                <a:sym typeface="Arial Black"/>
              </a:rPr>
              <a:t>Abstract</a:t>
            </a:r>
            <a:r>
              <a:rPr sz="1200" baseline="41666">
                <a:latin typeface="Arial Black"/>
                <a:ea typeface="Arial Black"/>
                <a:cs typeface="Arial Black"/>
                <a:sym typeface="Arial Black"/>
              </a:rPr>
              <a:t>2</a:t>
            </a:r>
            <a:r>
              <a:rPr sz="1200">
                <a:latin typeface="Arial Black"/>
                <a:ea typeface="Arial Black"/>
                <a:cs typeface="Arial Black"/>
                <a:sym typeface="Arial Black"/>
              </a:rPr>
              <a:t> Interpretation</a:t>
            </a:r>
            <a:r>
              <a:rPr sz="1200"/>
              <a:t>（</a:t>
            </a:r>
            <a:r>
              <a: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A2I</a:t>
            </a:r>
            <a:r>
              <a:rPr sz="1200"/>
              <a:t>）</a:t>
            </a:r>
            <a:r>
              <a:rPr sz="1200">
                <a:latin typeface="Arial Black"/>
                <a:ea typeface="Arial Black"/>
                <a:cs typeface="Arial Black"/>
                <a:sym typeface="Arial Black"/>
              </a:rPr>
              <a:t>的原理，建立对模型的Soundness, Precision, Terminability的评估核心。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4632896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6628842" y="2860174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4E50A624-61EE-794D-B76B-7DF926AF6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538" y="4632896"/>
            <a:ext cx="2427836" cy="183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A14D5-17CF-7148-93CE-49FC4748E467}"/>
              </a:ext>
            </a:extLst>
          </p:cNvPr>
          <p:cNvSpPr txBox="1"/>
          <p:nvPr/>
        </p:nvSpPr>
        <p:spPr>
          <a:xfrm>
            <a:off x="1731588" y="6503409"/>
            <a:ext cx="2012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hlinkClick r:id="rId4"/>
              </a:rPr>
              <a:t>Abstract Interpretation With Professor Patrick </a:t>
            </a:r>
            <a:r>
              <a:rPr lang="en-US" sz="600" dirty="0" err="1">
                <a:hlinkClick r:id="rId4"/>
              </a:rPr>
              <a:t>Cousot</a:t>
            </a:r>
            <a:r>
              <a:rPr lang="en-US" sz="600" dirty="0">
                <a:hlinkClick r:id="rId4"/>
              </a:rPr>
              <a:t> </a:t>
            </a:r>
          </a:p>
          <a:p>
            <a:pPr algn="ctr"/>
            <a:r>
              <a:rPr lang="en-US" sz="600" dirty="0">
                <a:hlinkClick r:id="rId4"/>
              </a:rPr>
              <a:t>| Lecture Series on AI #11 | J.P. Morgan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Proposal for Huawei</a:t>
            </a:r>
          </a:p>
        </p:txBody>
      </p:sp>
      <p:sp>
        <p:nvSpPr>
          <p:cNvPr id="12805" name="内容占位符 2"/>
          <p:cNvSpPr txBox="1"/>
          <p:nvPr/>
        </p:nvSpPr>
        <p:spPr>
          <a:xfrm>
            <a:off x="506793" y="1097456"/>
            <a:ext cx="11046088" cy="4245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对于华为有哪些建议…….</a:t>
            </a:r>
          </a:p>
          <a:p>
            <a:pPr marL="1219240" lvl="1" indent="-7620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2000" b="1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sz="2000"/>
              <a:t>建构复杂产业系统需要超越规模尺度(Scale Free)的方法论</a:t>
            </a:r>
          </a:p>
          <a:p>
            <a:pPr marL="1219240" lvl="1" indent="-7620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2000" b="1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sz="2000"/>
              <a:t>决策的方法论必须要建立在无特定物理尺度的成熟与完备的辩证法</a:t>
            </a:r>
          </a:p>
          <a:p>
            <a:pPr marL="1219240" lvl="1" indent="-7620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2000" b="1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sz="2000"/>
              <a:t>代数，逻辑，拓扑等知识体系均为无限定尺度的成熟辩证方法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(Curry-Howard-Lambek Isomorphism 证明了三者之间的相通性，也间接指引了决策过程的可计算性）</a:t>
            </a:r>
          </a:p>
          <a:p>
            <a: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sz="120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对于您熟悉华为在印尼的科技战略布局等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印尼的国家领导阶层相对年轻，并且充满了成长与扩张的雄心壮志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国家层次的人工智能布局，无可避免地要从教育的内容着手 （有百分之25的本土原生内容条款）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人工智能与知识管理和系统决策辩证是无可分割的数据化（不仅是数字化）基础建设，需要成熟的技术系统集成商来引导其国家战略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决策与辨证方法的源头，来自对数理逻辑的知识，而不仅是对工程技术的熟练程度与效率，因此，能长期合作与互相依存的条件，就是：</a:t>
            </a:r>
          </a:p>
          <a:p>
            <a:pPr marL="1371677" lvl="2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/>
              <a:t>基于可普及的人工智能与人机互动技术，帮助印尼开发可普及的底层数理逻辑知识内容，并深植于其思想辨证的过程中。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 err="1"/>
              <a:t>参考文献</a:t>
            </a:r>
            <a:r>
              <a:rPr lang="zh-CN" altLang="en-US" dirty="0"/>
              <a:t>（</a:t>
            </a:r>
            <a:r>
              <a:rPr lang="en-US" altLang="zh-CN" dirty="0"/>
              <a:t>TBD</a:t>
            </a:r>
            <a:r>
              <a:rPr lang="zh-CN" altLang="en-US" dirty="0"/>
              <a:t>）</a:t>
            </a:r>
            <a:endParaRPr dirty="0"/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124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H. Y. Koo, et al, </a:t>
            </a:r>
            <a:r>
              <a:rPr sz="1200" dirty="0"/>
              <a:t>Algebra of Systems</a:t>
            </a:r>
            <a:r>
              <a:rPr lang="en-US" sz="1200" dirty="0"/>
              <a:t>: A Meta Language for Model Synthesis and Evaluation, IEEE Cybernetics, 2009</a:t>
            </a:r>
            <a:endParaRPr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Brendon Fong, </a:t>
            </a:r>
            <a:r>
              <a:rPr sz="1200" dirty="0"/>
              <a:t>Algebra of Open and Connected Systems</a:t>
            </a:r>
            <a:r>
              <a:rPr lang="en-US" sz="1200" dirty="0"/>
              <a:t>, Oxford University Ph.D. Thesis</a:t>
            </a:r>
            <a:endParaRPr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/>
              <a:t>A Meta Language for Systems Architecting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/>
              <a:t>Category Theory for Scientists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3C7894-1BC6-7540-AA55-8E5F5E880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"/>
          <a:stretch/>
        </p:blipFill>
        <p:spPr>
          <a:xfrm>
            <a:off x="9351623" y="3061187"/>
            <a:ext cx="2726816" cy="3796813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系统代数的研究背景与动机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Motivation)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i="1" dirty="0"/>
              <a:t>2003</a:t>
            </a:r>
            <a:r>
              <a:rPr lang="zh-TW" altLang="en-US" dirty="0"/>
              <a:t>年杨利伟的航天之旅，刺激了美国再度启动载人航天项目的战略需求，</a:t>
            </a:r>
          </a:p>
          <a:p>
            <a:r>
              <a:rPr lang="en-US" i="1" dirty="0"/>
              <a:t>NASA</a:t>
            </a:r>
            <a:r>
              <a:rPr lang="zh-TW" altLang="en-US" dirty="0"/>
              <a:t>组织了麻省理工</a:t>
            </a:r>
            <a:r>
              <a:rPr lang="en-US" altLang="zh-TW" dirty="0"/>
              <a:t>(MIT)</a:t>
            </a:r>
            <a:r>
              <a:rPr lang="zh-TW" altLang="en-US" dirty="0"/>
              <a:t>与波音公司</a:t>
            </a:r>
            <a:r>
              <a:rPr lang="en-US" altLang="zh-TW" dirty="0"/>
              <a:t>(Boeing)</a:t>
            </a:r>
            <a:r>
              <a:rPr lang="zh-TW" altLang="en-US" dirty="0"/>
              <a:t>开始了一个为时六个月的登月方案设计竞赛</a:t>
            </a:r>
          </a:p>
          <a:p>
            <a:r>
              <a:rPr lang="zh-TW" altLang="en-US" dirty="0"/>
              <a:t>项目价值：美国需要通过</a:t>
            </a:r>
            <a:r>
              <a:rPr lang="en-US" i="1" dirty="0"/>
              <a:t>NASA</a:t>
            </a:r>
            <a:r>
              <a:rPr lang="zh-TW" altLang="en-US" dirty="0"/>
              <a:t>向全球证明其系统治理与运作能力的领先地位</a:t>
            </a: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F7F09F6C-78B6-D241-8555-FED9A97A7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054" y="3619079"/>
            <a:ext cx="3754272" cy="2280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F23B32-D422-8148-81F4-FF8B8CD8448C}"/>
              </a:ext>
            </a:extLst>
          </p:cNvPr>
          <p:cNvSpPr txBox="1"/>
          <p:nvPr/>
        </p:nvSpPr>
        <p:spPr>
          <a:xfrm>
            <a:off x="4713332" y="6035410"/>
            <a:ext cx="359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hlinkClick r:id="rId3"/>
              </a:rPr>
              <a:t>Expedition 7 Crew Members Welcomes China to Space</a:t>
            </a:r>
            <a:endParaRPr lang="en-TW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481732" y="2612564"/>
            <a:ext cx="9662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James, R. Hansen,  Societal impact of Spaceflight,  NASA History Division, 2007</a:t>
            </a:r>
          </a:p>
          <a:p>
            <a:r>
              <a:rPr lang="en-US" dirty="0"/>
              <a:t>	Chapter 7, (</a:t>
            </a:r>
            <a:r>
              <a:rPr lang="zh-TW" altLang="en-US" dirty="0">
                <a:hlinkClick r:id="rId5"/>
              </a:rPr>
              <a:t>太空人的象征意义：杨利伟作为第一位太空旅行证的的文化、政治重要性</a:t>
            </a:r>
            <a:r>
              <a:rPr lang="en-US" dirty="0"/>
              <a:t>)</a:t>
            </a:r>
            <a:endParaRPr lang="en-TW" dirty="0"/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99" y="3619079"/>
            <a:ext cx="3796154" cy="2280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539999" y="6035410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6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8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514" y="3429000"/>
            <a:ext cx="2742289" cy="210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系统代数的研究内容 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AoS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Motivation)</a:t>
            </a:r>
            <a:endParaRPr lang="zh-CN" altLang="en-US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7004412" cy="289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大型复杂工程系统的特征：</a:t>
            </a:r>
            <a:endParaRPr lang="en-US" altLang="zh-CN" sz="24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决策难：跨领域的知识管理与决策博弈，</a:t>
            </a:r>
            <a:endParaRPr lang="en-US" altLang="zh-CN" sz="24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定调早：关键决策过早</a:t>
            </a:r>
            <a:r>
              <a:rPr lang="zh-CN" altLang="en-TW" sz="24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锁定</a:t>
            </a:r>
            <a:r>
              <a:rPr lang="zh-CN" altLang="en-US" sz="24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4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i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精度不好：模型的复杂度过高或不足</a:t>
            </a:r>
            <a:endParaRPr lang="en-US" altLang="zh-CN" sz="2400" i="1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411" y="684092"/>
            <a:ext cx="4383478" cy="567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5" t="2801" r="8879" b="13525"/>
          <a:stretch/>
        </p:blipFill>
        <p:spPr>
          <a:xfrm>
            <a:off x="1612590" y="3451478"/>
            <a:ext cx="4973561" cy="324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形式化系统的可表达性指标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915" y="3532782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40181" y="1910067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78381" y="1910067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79048" y="1910067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>
            <a:alphaModFix/>
          </a:blip>
          <a:srcRect l="14103" t="28250" r="13275" b="22064"/>
          <a:stretch/>
        </p:blipFill>
        <p:spPr>
          <a:xfrm>
            <a:off x="8679048" y="3532768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8114" y="3417750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" name="Google Shape;16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0935" y="1253349"/>
            <a:ext cx="71951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8051" y="1253349"/>
            <a:ext cx="71951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66318" y="1253349"/>
            <a:ext cx="719513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020B7D-7A70-C94E-86AF-952BAAF1B58F}"/>
              </a:ext>
            </a:extLst>
          </p:cNvPr>
          <p:cNvSpPr txBox="1"/>
          <p:nvPr/>
        </p:nvSpPr>
        <p:spPr>
          <a:xfrm>
            <a:off x="4115899" y="5350712"/>
            <a:ext cx="3647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系统建模仿真的结果能以严谨的度量衡来比较方案的差异</a:t>
            </a:r>
            <a:endParaRPr lang="en-US" altLang="zh-CN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52436" y="250604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80110" y="251865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819393" y="252103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1B2181-895D-E848-9611-CD3429504120}"/>
              </a:ext>
            </a:extLst>
          </p:cNvPr>
          <p:cNvSpPr txBox="1"/>
          <p:nvPr/>
        </p:nvSpPr>
        <p:spPr>
          <a:xfrm>
            <a:off x="8116652" y="5338237"/>
            <a:ext cx="361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在有限时间与计算资源下，得到有效的系统模型评估结果</a:t>
            </a:r>
            <a:endParaRPr lang="en-US" altLang="zh-CN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E25329-CF32-BF44-B69E-180726FA10DB}"/>
              </a:ext>
            </a:extLst>
          </p:cNvPr>
          <p:cNvSpPr txBox="1"/>
          <p:nvPr/>
        </p:nvSpPr>
        <p:spPr>
          <a:xfrm>
            <a:off x="752133" y="5338355"/>
            <a:ext cx="3172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系统模型所表达的信息</a:t>
            </a:r>
            <a:endParaRPr lang="en-US" altLang="zh-CN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能对应于真实的系统现象</a:t>
            </a:r>
            <a:endParaRPr lang="en-US" altLang="zh-CN" kern="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8E49C-8579-704C-BAD0-B9038857E55D}"/>
              </a:ext>
            </a:extLst>
          </p:cNvPr>
          <p:cNvSpPr txBox="1"/>
          <p:nvPr/>
        </p:nvSpPr>
        <p:spPr>
          <a:xfrm>
            <a:off x="4424544" y="939031"/>
            <a:ext cx="346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2">
                    <a:lumMod val="90000"/>
                  </a:schemeClr>
                </a:solidFill>
              </a:rPr>
              <a:t>Representability of Formal Systems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60" y="1403120"/>
            <a:ext cx="8853773" cy="5238788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系统描述语言的类型：</a:t>
            </a:r>
            <a:r>
              <a:rPr lang="zh-CN" altLang="en-TW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算元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名词片语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的分类空间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03" y="1311116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14" y="5779947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1235347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3880022" y="5880776"/>
            <a:ext cx="7974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54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表格来自 </a:t>
            </a:r>
            <a:r>
              <a:rPr lang="en-US" altLang="zh-CN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Mathematical Models: A Sketch for the Philosophy of Math (1981)</a:t>
            </a:r>
            <a:endParaRPr lang="zh-CN" altLang="en-US" sz="1600" b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5499" y="6120378"/>
            <a:ext cx="4893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600" kern="0" dirty="0">
                <a:latin typeface="Arial" charset="0"/>
                <a:ea typeface="Arial" charset="0"/>
                <a:cs typeface="Arial" charset="0"/>
                <a:sym typeface="Arial"/>
              </a:rPr>
              <a:t>y Saunders Mac Lane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1600" kern="0" dirty="0">
                <a:latin typeface="Arial" charset="0"/>
                <a:ea typeface="Arial" charset="0"/>
                <a:cs typeface="Arial" charset="0"/>
                <a:sym typeface="Arial"/>
              </a:rPr>
              <a:t>founder of Category Theory</a:t>
            </a:r>
            <a:endParaRPr lang="en-US" sz="1600" i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12538"/>
              </p:ext>
            </p:extLst>
          </p:nvPr>
        </p:nvGraphicFramePr>
        <p:xfrm>
          <a:off x="767354" y="1471367"/>
          <a:ext cx="10451666" cy="443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836">
                <a:tc>
                  <a:txBody>
                    <a:bodyPr/>
                    <a:lstStyle/>
                    <a:p>
                      <a:r>
                        <a:rPr lang="en-US" sz="1300" dirty="0" err="1"/>
                        <a:t>计数</a:t>
                      </a:r>
                      <a:r>
                        <a:rPr lang="zh-CN" altLang="en-US" sz="1300" dirty="0"/>
                        <a:t>、枚举（</a:t>
                      </a:r>
                      <a:r>
                        <a:rPr lang="en-US" sz="1300" dirty="0"/>
                        <a:t>Counting, Enumerating</a:t>
                      </a:r>
                      <a:r>
                        <a:rPr lang="zh-CN" altLang="en-US" sz="1300" dirty="0"/>
                        <a:t>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算元对象</a:t>
                      </a:r>
                      <a:r>
                        <a:rPr lang="zh-CN" altLang="en-US" sz="1300" dirty="0"/>
                        <a:t> （命名空间）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Measuring</a:t>
                      </a:r>
                      <a:r>
                        <a:rPr lang="zh-CN" altLang="en-US" sz="1300" dirty="0"/>
                        <a:t> （度量）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Real Numbers, Calculus,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Shaping</a:t>
                      </a:r>
                      <a:r>
                        <a:rPr lang="zh-CN" altLang="en-US" sz="1300" dirty="0"/>
                        <a:t>      （分辨形体）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Geometry,</a:t>
                      </a:r>
                      <a:r>
                        <a:rPr lang="en-US" sz="1300" baseline="0" dirty="0"/>
                        <a:t> Topology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Forming</a:t>
                      </a:r>
                      <a:r>
                        <a:rPr lang="zh-CN" altLang="en-US" sz="1300" dirty="0"/>
                        <a:t>      （成形）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Symmetry, Group</a:t>
                      </a:r>
                      <a:r>
                        <a:rPr lang="en-US" sz="1300" baseline="0" dirty="0"/>
                        <a:t> Theory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Estimating</a:t>
                      </a:r>
                      <a:r>
                        <a:rPr lang="zh-CN" altLang="en-US" sz="1300" dirty="0"/>
                        <a:t>   （估测）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Probability, Measure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Moving</a:t>
                      </a:r>
                      <a:r>
                        <a:rPr lang="zh-CN" altLang="en-US" sz="1300" dirty="0"/>
                        <a:t>         （移动）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Mechanics, Calculus,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Calculating</a:t>
                      </a:r>
                      <a:r>
                        <a:rPr lang="zh-CN" altLang="en-US" sz="1300" dirty="0"/>
                        <a:t>   （计算）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Algebra, Numerical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Proving</a:t>
                      </a:r>
                      <a:r>
                        <a:rPr lang="zh-CN" altLang="en-US" sz="1300" dirty="0"/>
                        <a:t>          （证明）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Puzzling</a:t>
                      </a:r>
                      <a:r>
                        <a:rPr lang="zh-CN" altLang="en-US" sz="1300" dirty="0"/>
                        <a:t>          （解谜、加密）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Combinatorics, Num</a:t>
                      </a:r>
                      <a:r>
                        <a:rPr lang="en-US" altLang="zh-CN" sz="1300" dirty="0"/>
                        <a:t>b</a:t>
                      </a:r>
                      <a:r>
                        <a:rPr lang="en-US" sz="1300" dirty="0"/>
                        <a:t>er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Grouping</a:t>
                      </a:r>
                      <a:r>
                        <a:rPr lang="zh-CN" altLang="en-US" sz="1300" dirty="0"/>
                        <a:t>        （聚类）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Set Theory, Combinatorics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B1F32-390E-A548-B54E-22E0A2B188D9}"/>
              </a:ext>
            </a:extLst>
          </p:cNvPr>
          <p:cNvSpPr txBox="1"/>
          <p:nvPr/>
        </p:nvSpPr>
        <p:spPr>
          <a:xfrm>
            <a:off x="6279719" y="6494798"/>
            <a:ext cx="493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Link to the </a:t>
            </a:r>
            <a:r>
              <a:rPr lang="en-US" sz="1600" dirty="0">
                <a:hlinkClick r:id="rId3"/>
              </a:rPr>
              <a:t>online paper</a:t>
            </a:r>
            <a:r>
              <a:rPr lang="en-US" sz="1600" dirty="0"/>
              <a:t>: Last accessed: October 18, 2020</a:t>
            </a:r>
            <a:endParaRPr lang="en-TW" sz="16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2FCA676-DFE1-4C46-A7B7-2401BBDA11EF}"/>
              </a:ext>
            </a:extLst>
          </p:cNvPr>
          <p:cNvSpPr txBox="1">
            <a:spLocks/>
          </p:cNvSpPr>
          <p:nvPr/>
        </p:nvSpPr>
        <p:spPr>
          <a:xfrm>
            <a:off x="268874" y="265953"/>
            <a:ext cx="109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可计算语言的计量本质：</a:t>
            </a:r>
            <a:r>
              <a:rPr lang="zh-CN" altLang="en-TW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</a:t>
            </a: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动词片语</a:t>
            </a: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的分类空间</a:t>
            </a:r>
          </a:p>
        </p:txBody>
      </p:sp>
    </p:spTree>
    <p:extLst>
      <p:ext uri="{BB962C8B-B14F-4D97-AF65-F5344CB8AC3E}">
        <p14:creationId xmlns:p14="http://schemas.microsoft.com/office/powerpoint/2010/main" val="72427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系统表达语言的类型：可执行系统语言的分类空间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6BFB5-80D6-FB40-8C6F-672F65FD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75" y="1054176"/>
            <a:ext cx="9396410" cy="5587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00222-8417-A144-9972-4A9B0F73B341}"/>
              </a:ext>
            </a:extLst>
          </p:cNvPr>
          <p:cNvSpPr txBox="1"/>
          <p:nvPr/>
        </p:nvSpPr>
        <p:spPr>
          <a:xfrm>
            <a:off x="377348" y="22188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算元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（名词）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3643B-78CB-C545-A26B-4A8168D69209}"/>
              </a:ext>
            </a:extLst>
          </p:cNvPr>
          <p:cNvSpPr txBox="1"/>
          <p:nvPr/>
        </p:nvSpPr>
        <p:spPr>
          <a:xfrm>
            <a:off x="377348" y="28476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（动词）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23113</TotalTime>
  <Words>1296</Words>
  <Application>Microsoft Macintosh PowerPoint</Application>
  <PresentationFormat>Custom</PresentationFormat>
  <Paragraphs>170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22</vt:i4>
      </vt:variant>
    </vt:vector>
  </HeadingPairs>
  <TitlesOfParts>
    <vt:vector size="54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Arial</vt:lpstr>
      <vt:lpstr>Arial Black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代数化建构与评估系统设计方案的理论与案例</vt:lpstr>
      <vt:lpstr>PowerPoint Presentation</vt:lpstr>
      <vt:lpstr>PowerPoint Presentation</vt:lpstr>
      <vt:lpstr>系统代数的研究背景与动机 (AoS Motivation)</vt:lpstr>
      <vt:lpstr>系统代数的研究内容 (AoS Motivation)</vt:lpstr>
      <vt:lpstr>形式化系统的可表达性指标</vt:lpstr>
      <vt:lpstr>系统描述语言的类型：算元(名词片语)的分类空间</vt:lpstr>
      <vt:lpstr>PowerPoint Presentation</vt:lpstr>
      <vt:lpstr>系统表达语言的类型：可执行系统语言的分类空间</vt:lpstr>
      <vt:lpstr>AoS Methodology： 系统代数的方法论</vt:lpstr>
      <vt:lpstr>Property Domain Specification： 代数表达式的运算规则</vt:lpstr>
      <vt:lpstr>基于箭头(关系)与标签（命名空间）的运算方法</vt:lpstr>
      <vt:lpstr>函数与多项式的运算可以用箭头完成</vt:lpstr>
      <vt:lpstr>Algebraic Methodology： 代数运算与模型空间的封闭性</vt:lpstr>
      <vt:lpstr>PowerPoint Presentation</vt:lpstr>
      <vt:lpstr>为排列组合空间设计的计算（记账）工具</vt:lpstr>
      <vt:lpstr>基于系统代数的建模工具: Integrated Development Environment</vt:lpstr>
      <vt:lpstr>系统代数AoS的应用案例：</vt:lpstr>
      <vt:lpstr>Next Steps ： Searching for Invariants（通过计算持续精炼系统的不变性）</vt:lpstr>
      <vt:lpstr>Proposal for Huawei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1313</cp:revision>
  <dcterms:created xsi:type="dcterms:W3CDTF">2019-11-04T08:46:32Z</dcterms:created>
  <dcterms:modified xsi:type="dcterms:W3CDTF">2021-10-14T12:51:54Z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